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notesMasterIdLst>
    <p:notesMasterId r:id="rId33"/>
  </p:notesMasterIdLst>
  <p:sldIdLst>
    <p:sldId id="271" r:id="rId2"/>
    <p:sldId id="261" r:id="rId3"/>
    <p:sldId id="262" r:id="rId4"/>
    <p:sldId id="272" r:id="rId5"/>
    <p:sldId id="319" r:id="rId6"/>
    <p:sldId id="327" r:id="rId7"/>
    <p:sldId id="331" r:id="rId8"/>
    <p:sldId id="332" r:id="rId9"/>
    <p:sldId id="333" r:id="rId10"/>
    <p:sldId id="334" r:id="rId11"/>
    <p:sldId id="335" r:id="rId12"/>
    <p:sldId id="336" r:id="rId13"/>
    <p:sldId id="337" r:id="rId14"/>
    <p:sldId id="338"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3" r:id="rId28"/>
    <p:sldId id="355" r:id="rId29"/>
    <p:sldId id="354" r:id="rId30"/>
    <p:sldId id="339" r:id="rId31"/>
    <p:sldId id="34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F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A6DF-B03D-4A8B-B99B-8BF580CEDBFA}" type="datetimeFigureOut">
              <a:rPr lang="en-US" smtClean="0"/>
              <a:t>5/13/2025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6883B-C890-41C6-B9D1-1BE98D4A5A60}" type="slidenum">
              <a:rPr lang="en-US" smtClean="0"/>
              <a:t>‹#›</a:t>
            </a:fld>
            <a:endParaRPr lang="en-US"/>
          </a:p>
        </p:txBody>
      </p:sp>
    </p:spTree>
    <p:extLst>
      <p:ext uri="{BB962C8B-B14F-4D97-AF65-F5344CB8AC3E}">
        <p14:creationId xmlns:p14="http://schemas.microsoft.com/office/powerpoint/2010/main" val="419561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174284-D68C-4A47-B227-342CA344ED08}"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156441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2590703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838270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893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201619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4174284-D68C-4A47-B227-342CA344ED08}"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1929372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4174284-D68C-4A47-B227-342CA344ED08}"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2694288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174284-D68C-4A47-B227-342CA344ED08}"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2908832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174284-D68C-4A47-B227-342CA344ED08}"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159077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174284-D68C-4A47-B227-342CA344ED08}"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9337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174284-D68C-4A47-B227-342CA344ED08}"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207230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268912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174284-D68C-4A47-B227-342CA344ED08}"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1420659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174284-D68C-4A47-B227-342CA344ED08}"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50431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54174284-D68C-4A47-B227-342CA344ED08}"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927968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494552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74284-D68C-4A47-B227-342CA344ED08}"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DBFF2-C745-47C3-8C9B-2E9DA9C19F0C}" type="slidenum">
              <a:rPr lang="en-US" smtClean="0"/>
              <a:pPr/>
              <a:t>‹#›</a:t>
            </a:fld>
            <a:endParaRPr lang="en-US"/>
          </a:p>
        </p:txBody>
      </p:sp>
    </p:spTree>
    <p:extLst>
      <p:ext uri="{BB962C8B-B14F-4D97-AF65-F5344CB8AC3E}">
        <p14:creationId xmlns:p14="http://schemas.microsoft.com/office/powerpoint/2010/main" val="3170303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54174284-D68C-4A47-B227-342CA344ED08}" type="datetimeFigureOut">
              <a:rPr lang="en-US" smtClean="0"/>
              <a:pPr/>
              <a:t>5/13/2025</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746DBFF2-C745-47C3-8C9B-2E9DA9C19F0C}" type="slidenum">
              <a:rPr lang="en-US" smtClean="0"/>
              <a:pPr/>
              <a:t>‹#›</a:t>
            </a:fld>
            <a:endParaRPr lang="en-US"/>
          </a:p>
        </p:txBody>
      </p:sp>
    </p:spTree>
    <p:extLst>
      <p:ext uri="{BB962C8B-B14F-4D97-AF65-F5344CB8AC3E}">
        <p14:creationId xmlns:p14="http://schemas.microsoft.com/office/powerpoint/2010/main" val="2032579080"/>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title"/>
          </p:nvPr>
        </p:nvSpPr>
        <p:spPr>
          <a:xfrm>
            <a:off x="-228600" y="1828800"/>
            <a:ext cx="9448800" cy="2743200"/>
          </a:xfrm>
        </p:spPr>
        <p:txBody>
          <a:bodyPr numCol="1">
            <a:noAutofit/>
          </a:bodyPr>
          <a:lstStyle/>
          <a:p>
            <a:r>
              <a:rPr lang="en-IN" b="1" u="sng" dirty="0"/>
              <a:t>INTELLIGENT TALENT SCOUTING MODEL FOR PREDICTING INDIVIDUAL PLAYER PERFORMANCE IN CRICKET USING MACHINE LEARNING AND DJANGO FRAMEWORK</a:t>
            </a:r>
            <a:endParaRPr lang="en-IN" dirty="0"/>
          </a:p>
        </p:txBody>
      </p:sp>
    </p:spTree>
    <p:extLst>
      <p:ext uri="{BB962C8B-B14F-4D97-AF65-F5344CB8AC3E}">
        <p14:creationId xmlns:p14="http://schemas.microsoft.com/office/powerpoint/2010/main" val="351320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532463"/>
          </a:xfrm>
        </p:spPr>
        <p:txBody>
          <a:bodyPr>
            <a:normAutofit fontScale="90000"/>
          </a:bodyPr>
          <a:lstStyle/>
          <a:p>
            <a:r>
              <a:rPr lang="en-US" dirty="0" err="1" smtClean="0"/>
              <a:t>Usecase</a:t>
            </a:r>
            <a:r>
              <a:rPr lang="en-US" dirty="0" smtClean="0"/>
              <a:t> Diagram:</a:t>
            </a:r>
            <a:endParaRPr lang="en-IN" dirty="0"/>
          </a:p>
        </p:txBody>
      </p:sp>
      <p:pic>
        <p:nvPicPr>
          <p:cNvPr id="4" name="Picture 3"/>
          <p:cNvPicPr/>
          <p:nvPr/>
        </p:nvPicPr>
        <p:blipFill>
          <a:blip r:embed="rId2"/>
          <a:stretch>
            <a:fillRect/>
          </a:stretch>
        </p:blipFill>
        <p:spPr>
          <a:xfrm>
            <a:off x="1710478" y="1828800"/>
            <a:ext cx="5731510" cy="4671060"/>
          </a:xfrm>
          <a:prstGeom prst="rect">
            <a:avLst/>
          </a:prstGeom>
        </p:spPr>
      </p:pic>
    </p:spTree>
    <p:extLst>
      <p:ext uri="{BB962C8B-B14F-4D97-AF65-F5344CB8AC3E}">
        <p14:creationId xmlns:p14="http://schemas.microsoft.com/office/powerpoint/2010/main" val="1893711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837263"/>
          </a:xfrm>
        </p:spPr>
        <p:txBody>
          <a:bodyPr/>
          <a:lstStyle/>
          <a:p>
            <a:r>
              <a:rPr lang="en-US" dirty="0" smtClean="0"/>
              <a:t>Class Diagram:</a:t>
            </a:r>
            <a:endParaRPr lang="en-IN" dirty="0"/>
          </a:p>
        </p:txBody>
      </p:sp>
      <p:pic>
        <p:nvPicPr>
          <p:cNvPr id="4" name="Picture 3"/>
          <p:cNvPicPr/>
          <p:nvPr/>
        </p:nvPicPr>
        <p:blipFill>
          <a:blip r:embed="rId2"/>
          <a:stretch>
            <a:fillRect/>
          </a:stretch>
        </p:blipFill>
        <p:spPr>
          <a:xfrm>
            <a:off x="1524000" y="2133600"/>
            <a:ext cx="5731510" cy="4187190"/>
          </a:xfrm>
          <a:prstGeom prst="rect">
            <a:avLst/>
          </a:prstGeom>
        </p:spPr>
      </p:pic>
    </p:spTree>
    <p:extLst>
      <p:ext uri="{BB962C8B-B14F-4D97-AF65-F5344CB8AC3E}">
        <p14:creationId xmlns:p14="http://schemas.microsoft.com/office/powerpoint/2010/main" val="395892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761063"/>
          </a:xfrm>
        </p:spPr>
        <p:txBody>
          <a:bodyPr/>
          <a:lstStyle/>
          <a:p>
            <a:r>
              <a:rPr lang="en-US" dirty="0" smtClean="0"/>
              <a:t>Sequence Diagram:</a:t>
            </a:r>
            <a:endParaRPr lang="en-IN" dirty="0"/>
          </a:p>
        </p:txBody>
      </p:sp>
      <p:pic>
        <p:nvPicPr>
          <p:cNvPr id="6" name="Picture 5"/>
          <p:cNvPicPr/>
          <p:nvPr/>
        </p:nvPicPr>
        <p:blipFill>
          <a:blip r:embed="rId2"/>
          <a:stretch>
            <a:fillRect/>
          </a:stretch>
        </p:blipFill>
        <p:spPr>
          <a:xfrm>
            <a:off x="1828800" y="2145888"/>
            <a:ext cx="5731510" cy="3866515"/>
          </a:xfrm>
          <a:prstGeom prst="rect">
            <a:avLst/>
          </a:prstGeom>
        </p:spPr>
      </p:pic>
    </p:spTree>
    <p:extLst>
      <p:ext uri="{BB962C8B-B14F-4D97-AF65-F5344CB8AC3E}">
        <p14:creationId xmlns:p14="http://schemas.microsoft.com/office/powerpoint/2010/main" val="3050884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Requirement:</a:t>
            </a:r>
            <a:endParaRPr lang="en-IN" dirty="0"/>
          </a:p>
        </p:txBody>
      </p:sp>
      <p:sp>
        <p:nvSpPr>
          <p:cNvPr id="3" name="Content Placeholder 2"/>
          <p:cNvSpPr>
            <a:spLocks noGrp="1"/>
          </p:cNvSpPr>
          <p:nvPr>
            <p:ph sz="quarter" idx="13"/>
          </p:nvPr>
        </p:nvSpPr>
        <p:spPr/>
        <p:txBody>
          <a:bodyPr>
            <a:normAutofit fontScale="92500" lnSpcReduction="20000"/>
          </a:bodyPr>
          <a:lstStyle/>
          <a:p>
            <a:pPr marL="0" indent="0">
              <a:buNone/>
            </a:pPr>
            <a:r>
              <a:rPr lang="en-US" b="1" dirty="0"/>
              <a:t>1.</a:t>
            </a:r>
            <a:r>
              <a:rPr lang="en-US" dirty="0"/>
              <a:t> </a:t>
            </a:r>
            <a:r>
              <a:rPr lang="en-US" b="1" dirty="0"/>
              <a:t>Software Requirements</a:t>
            </a:r>
            <a:r>
              <a:rPr lang="en-US" dirty="0"/>
              <a:t>:	</a:t>
            </a:r>
            <a:endParaRPr lang="en-IN" dirty="0"/>
          </a:p>
          <a:p>
            <a:r>
              <a:rPr lang="en-US" dirty="0"/>
              <a:t>Operating System	 : Windows / Linux</a:t>
            </a:r>
            <a:endParaRPr lang="en-IN" dirty="0"/>
          </a:p>
          <a:p>
            <a:r>
              <a:rPr lang="en-US" dirty="0"/>
              <a:t>Simulation Tool  	 : Anaconda with </a:t>
            </a:r>
            <a:r>
              <a:rPr lang="en-US" dirty="0" err="1"/>
              <a:t>Jupyter</a:t>
            </a:r>
            <a:r>
              <a:rPr lang="en-US" dirty="0"/>
              <a:t> Notebook</a:t>
            </a:r>
            <a:endParaRPr lang="en-IN" dirty="0"/>
          </a:p>
          <a:p>
            <a:pPr marL="0" indent="0">
              <a:buNone/>
            </a:pPr>
            <a:endParaRPr lang="en-US" b="1" dirty="0" smtClean="0"/>
          </a:p>
          <a:p>
            <a:pPr marL="0" indent="0">
              <a:buNone/>
            </a:pPr>
            <a:r>
              <a:rPr lang="en-US" b="1" dirty="0" smtClean="0"/>
              <a:t>2</a:t>
            </a:r>
            <a:r>
              <a:rPr lang="en-US" b="1" dirty="0"/>
              <a:t>.</a:t>
            </a:r>
            <a:r>
              <a:rPr lang="en-US" dirty="0"/>
              <a:t> </a:t>
            </a:r>
            <a:r>
              <a:rPr lang="en-US" b="1" dirty="0"/>
              <a:t>Hardware requirements</a:t>
            </a:r>
            <a:r>
              <a:rPr lang="en-US" dirty="0"/>
              <a:t>:</a:t>
            </a:r>
            <a:endParaRPr lang="en-IN" dirty="0"/>
          </a:p>
          <a:p>
            <a:r>
              <a:rPr lang="en-US" dirty="0"/>
              <a:t>Processor   		: Pentium IV/III</a:t>
            </a:r>
            <a:endParaRPr lang="en-IN" dirty="0"/>
          </a:p>
          <a:p>
            <a:r>
              <a:rPr lang="en-US" dirty="0"/>
              <a:t>Hard disk 		: minimum 80 GB</a:t>
            </a:r>
            <a:endParaRPr lang="en-IN" dirty="0"/>
          </a:p>
          <a:p>
            <a:r>
              <a:rPr lang="en-US" dirty="0"/>
              <a:t>RAM         		: minimum 2 GB</a:t>
            </a:r>
            <a:endParaRPr lang="en-IN" dirty="0"/>
          </a:p>
          <a:p>
            <a:endParaRPr lang="en-IN" dirty="0"/>
          </a:p>
        </p:txBody>
      </p:sp>
    </p:spTree>
    <p:extLst>
      <p:ext uri="{BB962C8B-B14F-4D97-AF65-F5344CB8AC3E}">
        <p14:creationId xmlns:p14="http://schemas.microsoft.com/office/powerpoint/2010/main" val="2233921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Modules:</a:t>
            </a:r>
            <a:endParaRPr lang="en-IN" dirty="0"/>
          </a:p>
        </p:txBody>
      </p:sp>
      <p:sp>
        <p:nvSpPr>
          <p:cNvPr id="3" name="Content Placeholder 2"/>
          <p:cNvSpPr>
            <a:spLocks noGrp="1"/>
          </p:cNvSpPr>
          <p:nvPr>
            <p:ph sz="quarter" idx="13"/>
          </p:nvPr>
        </p:nvSpPr>
        <p:spPr/>
        <p:txBody>
          <a:bodyPr/>
          <a:lstStyle/>
          <a:p>
            <a:r>
              <a:rPr lang="en-IN" dirty="0"/>
              <a:t>1. Manual Net</a:t>
            </a:r>
          </a:p>
          <a:p>
            <a:r>
              <a:rPr lang="en-IN" dirty="0"/>
              <a:t>2. </a:t>
            </a:r>
            <a:r>
              <a:rPr lang="en-IN" dirty="0" smtClean="0"/>
              <a:t>VGG</a:t>
            </a:r>
          </a:p>
          <a:p>
            <a:r>
              <a:rPr lang="en-IN" dirty="0" smtClean="0"/>
              <a:t>3. ALEXNET</a:t>
            </a:r>
            <a:endParaRPr lang="en-IN" dirty="0"/>
          </a:p>
          <a:p>
            <a:r>
              <a:rPr lang="en-IN" dirty="0"/>
              <a:t>4</a:t>
            </a:r>
            <a:r>
              <a:rPr lang="en-IN" dirty="0" smtClean="0"/>
              <a:t>. LENET</a:t>
            </a:r>
            <a:endParaRPr lang="en-IN" dirty="0"/>
          </a:p>
          <a:p>
            <a:r>
              <a:rPr lang="en-IN" dirty="0" smtClean="0"/>
              <a:t>5. </a:t>
            </a:r>
            <a:r>
              <a:rPr lang="en-IN" dirty="0"/>
              <a:t>Deploy</a:t>
            </a:r>
          </a:p>
        </p:txBody>
      </p:sp>
    </p:spTree>
    <p:extLst>
      <p:ext uri="{BB962C8B-B14F-4D97-AF65-F5344CB8AC3E}">
        <p14:creationId xmlns:p14="http://schemas.microsoft.com/office/powerpoint/2010/main" val="26974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VGG:</a:t>
            </a:r>
            <a:endParaRPr lang="en-IN" dirty="0"/>
          </a:p>
        </p:txBody>
      </p:sp>
      <p:sp>
        <p:nvSpPr>
          <p:cNvPr id="3" name="Content Placeholder 2"/>
          <p:cNvSpPr>
            <a:spLocks noGrp="1"/>
          </p:cNvSpPr>
          <p:nvPr>
            <p:ph sz="quarter" idx="13"/>
          </p:nvPr>
        </p:nvSpPr>
        <p:spPr/>
        <p:txBody>
          <a:bodyPr>
            <a:normAutofit fontScale="40000" lnSpcReduction="20000"/>
          </a:bodyPr>
          <a:lstStyle/>
          <a:p>
            <a:r>
              <a:rPr lang="en-IN" dirty="0"/>
              <a:t>VGG-Net Architecture</a:t>
            </a:r>
          </a:p>
          <a:p>
            <a:r>
              <a:rPr lang="en-IN" dirty="0"/>
              <a:t>Let’s quickly examine VGG’s architecture:</a:t>
            </a:r>
          </a:p>
          <a:p>
            <a:pPr lvl="0"/>
            <a:r>
              <a:rPr lang="en-IN" b="1" dirty="0"/>
              <a:t>Inputs</a:t>
            </a:r>
            <a:r>
              <a:rPr lang="en-IN" dirty="0"/>
              <a:t>: The </a:t>
            </a:r>
            <a:r>
              <a:rPr lang="en-IN" dirty="0" err="1"/>
              <a:t>VGGNet</a:t>
            </a:r>
            <a:r>
              <a:rPr lang="en-IN" dirty="0"/>
              <a:t> accepts 224224-pixel images as input. To maintain a consistent input size for the ImageNet competition, the model’s developers chopped out the central 224224 patches in each image.</a:t>
            </a:r>
          </a:p>
          <a:p>
            <a:pPr lvl="0"/>
            <a:r>
              <a:rPr lang="en-IN" b="1" dirty="0"/>
              <a:t>Convolutional Layers</a:t>
            </a:r>
            <a:r>
              <a:rPr lang="en-IN" dirty="0"/>
              <a:t>: VGG’s convolutional layers use the smallest feasible receptive field, or 33, to record left-to-right and up-to-down movement. Additionally, 11 convolution filters are used to transform the input linearly. The next component is a ReLU unit, a significant advancement from AlexNet that shortens training time. Rectified linear unit activation function, or ReLU, is a piecewise linear function that, if the input is positive, outputs the input; otherwise, the output is zero. The convolution stride is fixed at 1 pixel to keep the spatial resolution preserved after convolution (stride is the number of pixel shifts over the input matrix).</a:t>
            </a:r>
          </a:p>
          <a:p>
            <a:pPr lvl="0"/>
            <a:r>
              <a:rPr lang="en-IN" b="1" dirty="0"/>
              <a:t>Hidden Layers</a:t>
            </a:r>
            <a:r>
              <a:rPr lang="en-IN" dirty="0"/>
              <a:t>: The VGG network’s hidden layers all make use of ReLU. Local Response Normalization (LRN) is typically not used with VGG as it increases memory usage and training time. Furthermore, it doesn’t increase overall accuracy.</a:t>
            </a:r>
          </a:p>
          <a:p>
            <a:pPr lvl="0"/>
            <a:r>
              <a:rPr lang="en-IN" b="1" dirty="0"/>
              <a:t>Fully Connected Layers</a:t>
            </a:r>
            <a:r>
              <a:rPr lang="en-IN" dirty="0"/>
              <a:t>: The </a:t>
            </a:r>
            <a:r>
              <a:rPr lang="en-IN" dirty="0" err="1"/>
              <a:t>VGGNet</a:t>
            </a:r>
            <a:r>
              <a:rPr lang="en-IN" dirty="0"/>
              <a:t> contains three layers with full connectivity. The first two levels each have 4096 channels, while the third layer has 1000 channels with one channel for each class.</a:t>
            </a:r>
          </a:p>
        </p:txBody>
      </p:sp>
    </p:spTree>
    <p:extLst>
      <p:ext uri="{BB962C8B-B14F-4D97-AF65-F5344CB8AC3E}">
        <p14:creationId xmlns:p14="http://schemas.microsoft.com/office/powerpoint/2010/main" val="11721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ALEXNET:</a:t>
            </a:r>
            <a:r>
              <a:rPr lang="en-IN" dirty="0"/>
              <a:t/>
            </a:r>
            <a:br>
              <a:rPr lang="en-IN" dirty="0"/>
            </a:br>
            <a:r>
              <a:rPr lang="en-IN" b="1" dirty="0"/>
              <a:t> </a:t>
            </a:r>
            <a:r>
              <a:rPr lang="en-IN" dirty="0"/>
              <a:t/>
            </a:r>
            <a:br>
              <a:rPr lang="en-IN" dirty="0"/>
            </a:br>
            <a:endParaRPr lang="en-IN" dirty="0"/>
          </a:p>
        </p:txBody>
      </p:sp>
      <p:sp>
        <p:nvSpPr>
          <p:cNvPr id="3" name="Content Placeholder 2"/>
          <p:cNvSpPr>
            <a:spLocks noGrp="1"/>
          </p:cNvSpPr>
          <p:nvPr>
            <p:ph sz="quarter" idx="13"/>
          </p:nvPr>
        </p:nvSpPr>
        <p:spPr/>
        <p:txBody>
          <a:bodyPr>
            <a:normAutofit fontScale="25000" lnSpcReduction="20000"/>
          </a:bodyPr>
          <a:lstStyle/>
          <a:p>
            <a:r>
              <a:rPr lang="en-IN" dirty="0" smtClean="0"/>
              <a:t>AlexNet </a:t>
            </a:r>
            <a:r>
              <a:rPr lang="en-IN" dirty="0"/>
              <a:t>is a deep convolutional neural network architecture that gained significant attention and played a pivotal role in advancing the field of deep learning and computer vision. It was developed by Alex Krizhevsky, </a:t>
            </a:r>
            <a:r>
              <a:rPr lang="en-IN" dirty="0" err="1"/>
              <a:t>Ilya</a:t>
            </a:r>
            <a:r>
              <a:rPr lang="en-IN" dirty="0"/>
              <a:t> </a:t>
            </a:r>
            <a:r>
              <a:rPr lang="en-IN" dirty="0" err="1"/>
              <a:t>Sutskever</a:t>
            </a:r>
            <a:r>
              <a:rPr lang="en-IN" dirty="0"/>
              <a:t>, and Geoffrey Hinton, and won the 2012 ImageNet Large Scale Visual Recognition Challenge (ILSVRC).</a:t>
            </a:r>
          </a:p>
          <a:p>
            <a:r>
              <a:rPr lang="en-IN" dirty="0"/>
              <a:t>Here's an overview of the architecture of AlexNet:</a:t>
            </a:r>
          </a:p>
          <a:p>
            <a:r>
              <a:rPr lang="en-IN" dirty="0"/>
              <a:t>Input Layer: The network takes a </a:t>
            </a:r>
            <a:r>
              <a:rPr lang="en-IN" dirty="0" err="1"/>
              <a:t>color</a:t>
            </a:r>
            <a:r>
              <a:rPr lang="en-IN" dirty="0"/>
              <a:t> image as input. AlexNet was designed for images with a resolution of 224x224 pixels and three </a:t>
            </a:r>
            <a:r>
              <a:rPr lang="en-IN" dirty="0" err="1"/>
              <a:t>color</a:t>
            </a:r>
            <a:r>
              <a:rPr lang="en-IN" dirty="0"/>
              <a:t> channels (RGB).</a:t>
            </a:r>
          </a:p>
          <a:p>
            <a:r>
              <a:rPr lang="en-IN" dirty="0"/>
              <a:t>Convolutional Layers: AlexNet contains five convolutional layers, each followed by a max-pooling layer. These layers are responsible for learning and extracting various features from the input image.</a:t>
            </a:r>
          </a:p>
          <a:p>
            <a:r>
              <a:rPr lang="en-IN" dirty="0"/>
              <a:t>The first convolutional layer has 96 kernels of size 11x11 with a stride of 4.</a:t>
            </a:r>
          </a:p>
          <a:p>
            <a:r>
              <a:rPr lang="en-IN" dirty="0"/>
              <a:t>The second and third convolutional layers have 256 and 384 kernels of size 5x5, respectively.</a:t>
            </a:r>
          </a:p>
          <a:p>
            <a:r>
              <a:rPr lang="en-IN" dirty="0"/>
              <a:t>The fourth and fifth convolutional layers have 384 and 256 kernels of size 3x3, respectively.</a:t>
            </a:r>
          </a:p>
          <a:p>
            <a:r>
              <a:rPr lang="en-IN" dirty="0"/>
              <a:t>Max-Pooling Layers: Max-pooling is applied after each of the first two convolutional layers. It helps reduce the spatial dimensions and keep the most important features.</a:t>
            </a:r>
          </a:p>
          <a:p>
            <a:r>
              <a:rPr lang="en-IN" dirty="0"/>
              <a:t>Normalization Layers: Local response normalization is applied after the first and second convolutional layers. This helps with generalization.</a:t>
            </a:r>
          </a:p>
          <a:p>
            <a:r>
              <a:rPr lang="en-IN" dirty="0"/>
              <a:t>Fully Connected Layers: After the convolutional and pooling layers, there are three fully connected layers. These layers are traditional </a:t>
            </a:r>
            <a:r>
              <a:rPr lang="en-IN" dirty="0" err="1"/>
              <a:t>feedforward</a:t>
            </a:r>
            <a:r>
              <a:rPr lang="en-IN" dirty="0"/>
              <a:t> neural network layers.</a:t>
            </a:r>
          </a:p>
          <a:p>
            <a:r>
              <a:rPr lang="en-IN" dirty="0"/>
              <a:t>The first fully connected layer has 4096 neurons.</a:t>
            </a:r>
          </a:p>
          <a:p>
            <a:r>
              <a:rPr lang="en-IN" dirty="0"/>
              <a:t>The second fully connected layer also has 4096 neurons.</a:t>
            </a:r>
          </a:p>
          <a:p>
            <a:r>
              <a:rPr lang="en-IN" dirty="0"/>
              <a:t>The third fully connected layer has 1000 neurons, which corresponds to the number of classes in the ImageNet dataset (the original purpose of AlexNet).</a:t>
            </a:r>
          </a:p>
          <a:p>
            <a:r>
              <a:rPr lang="en-IN" dirty="0"/>
              <a:t>Output Layer: The output layer has 1000 neurons, each representing a class in the ImageNet dataset. It uses a softmax activation function to compute the class probabilities.</a:t>
            </a:r>
          </a:p>
          <a:p>
            <a:r>
              <a:rPr lang="en-IN" dirty="0"/>
              <a:t>Dropout: Dropout is applied to the two fully connected layers to prevent </a:t>
            </a:r>
            <a:r>
              <a:rPr lang="en-IN" dirty="0" err="1"/>
              <a:t>overfitting</a:t>
            </a:r>
            <a:r>
              <a:rPr lang="en-IN" dirty="0"/>
              <a:t>.</a:t>
            </a:r>
          </a:p>
          <a:p>
            <a:r>
              <a:rPr lang="en-IN" dirty="0"/>
              <a:t>Activation Function: ReLU (Rectified Linear Unit) is used as the activation function in all layers except the output layer, which uses softmax.</a:t>
            </a:r>
          </a:p>
          <a:p>
            <a:r>
              <a:rPr lang="en-IN" dirty="0"/>
              <a:t>Other Techniques: AlexNet made use of data augmentation, GPU acceleration, and multiple GPUs for training, which were novel at the time and contributed to its success.</a:t>
            </a:r>
          </a:p>
        </p:txBody>
      </p:sp>
    </p:spTree>
    <p:extLst>
      <p:ext uri="{BB962C8B-B14F-4D97-AF65-F5344CB8AC3E}">
        <p14:creationId xmlns:p14="http://schemas.microsoft.com/office/powerpoint/2010/main" val="310528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LENET:</a:t>
            </a:r>
            <a:r>
              <a:rPr lang="en-IN" dirty="0"/>
              <a:t/>
            </a:r>
            <a:br>
              <a:rPr lang="en-IN" dirty="0"/>
            </a:br>
            <a:endParaRPr lang="en-IN" dirty="0"/>
          </a:p>
        </p:txBody>
      </p:sp>
      <p:sp>
        <p:nvSpPr>
          <p:cNvPr id="3" name="Content Placeholder 2"/>
          <p:cNvSpPr>
            <a:spLocks noGrp="1"/>
          </p:cNvSpPr>
          <p:nvPr>
            <p:ph sz="quarter" idx="13"/>
          </p:nvPr>
        </p:nvSpPr>
        <p:spPr/>
        <p:txBody>
          <a:bodyPr>
            <a:normAutofit fontScale="40000" lnSpcReduction="20000"/>
          </a:bodyPr>
          <a:lstStyle/>
          <a:p>
            <a:r>
              <a:rPr lang="en-IN" dirty="0" err="1" smtClean="0"/>
              <a:t>LeNet</a:t>
            </a:r>
            <a:r>
              <a:rPr lang="en-IN" dirty="0" smtClean="0"/>
              <a:t> </a:t>
            </a:r>
            <a:r>
              <a:rPr lang="en-IN" dirty="0"/>
              <a:t>is a convolutional neural network that Yann </a:t>
            </a:r>
            <a:r>
              <a:rPr lang="en-IN" dirty="0" err="1"/>
              <a:t>LeCun</a:t>
            </a:r>
            <a:r>
              <a:rPr lang="en-IN" dirty="0"/>
              <a:t> introduced in 1989. </a:t>
            </a:r>
            <a:r>
              <a:rPr lang="en-IN" dirty="0" err="1"/>
              <a:t>LeNet</a:t>
            </a:r>
            <a:r>
              <a:rPr lang="en-IN" dirty="0"/>
              <a:t> is a common term for </a:t>
            </a:r>
            <a:r>
              <a:rPr lang="en-IN" b="1" dirty="0"/>
              <a:t>LeNet-5</a:t>
            </a:r>
            <a:r>
              <a:rPr lang="en-IN" dirty="0"/>
              <a:t>, a simple convolutional neural network.</a:t>
            </a:r>
          </a:p>
          <a:p>
            <a:r>
              <a:rPr lang="en-IN" dirty="0"/>
              <a:t>The LeNet-5 signifies CNN’s emergence and outlines its core components. However, it was not popular at the time due to a lack of hardware, especially GPU (Graphics Process Unit, a specialised electronic circuit designed to change memory to accelerate the creation of images during a buffer intended for output to a show device) and alternative algorithms, like SVM, which could perform effects similar to or even better than those of the </a:t>
            </a:r>
            <a:r>
              <a:rPr lang="en-IN" dirty="0" err="1"/>
              <a:t>LeNet</a:t>
            </a:r>
            <a:r>
              <a:rPr lang="en-IN" dirty="0"/>
              <a:t>.</a:t>
            </a:r>
          </a:p>
          <a:p>
            <a:r>
              <a:rPr lang="en-US" b="1" dirty="0"/>
              <a:t>Features of LeNet-5</a:t>
            </a:r>
            <a:endParaRPr lang="en-IN" b="1" dirty="0"/>
          </a:p>
          <a:p>
            <a:pPr lvl="0"/>
            <a:r>
              <a:rPr lang="en-IN" dirty="0"/>
              <a:t>Every convolutional layer includes three parts: convolution, pooling, and nonlinear activation functions</a:t>
            </a:r>
          </a:p>
          <a:p>
            <a:pPr lvl="0"/>
            <a:r>
              <a:rPr lang="en-IN" dirty="0"/>
              <a:t>Using convolution to extract spatial features (Convolution was called receptive fields originally)</a:t>
            </a:r>
          </a:p>
          <a:p>
            <a:pPr lvl="0"/>
            <a:r>
              <a:rPr lang="en-IN" b="1" dirty="0"/>
              <a:t>The average pooling layer</a:t>
            </a:r>
            <a:r>
              <a:rPr lang="en-IN" dirty="0"/>
              <a:t> is used for subsampling.</a:t>
            </a:r>
          </a:p>
          <a:p>
            <a:pPr lvl="0"/>
            <a:r>
              <a:rPr lang="en-IN" dirty="0"/>
              <a:t>‘</a:t>
            </a:r>
            <a:r>
              <a:rPr lang="en-IN" b="1" dirty="0" err="1"/>
              <a:t>tanh</a:t>
            </a:r>
            <a:r>
              <a:rPr lang="en-IN" dirty="0"/>
              <a:t>’ is used as the activation function</a:t>
            </a:r>
          </a:p>
          <a:p>
            <a:pPr lvl="0"/>
            <a:r>
              <a:rPr lang="en-IN" dirty="0"/>
              <a:t>Using</a:t>
            </a:r>
            <a:r>
              <a:rPr lang="en-IN" b="1" dirty="0"/>
              <a:t> Multi-Layered Perceptron </a:t>
            </a:r>
            <a:r>
              <a:rPr lang="en-IN" dirty="0"/>
              <a:t>or </a:t>
            </a:r>
            <a:r>
              <a:rPr lang="en-IN" b="1" dirty="0"/>
              <a:t>Fully Connected Layers</a:t>
            </a:r>
            <a:r>
              <a:rPr lang="en-IN" dirty="0"/>
              <a:t> as the last classifier</a:t>
            </a:r>
          </a:p>
          <a:p>
            <a:pPr lvl="0"/>
            <a:r>
              <a:rPr lang="en-IN" dirty="0"/>
              <a:t>The sparse connection between layers reduces the complexity of computation</a:t>
            </a:r>
          </a:p>
          <a:p>
            <a:r>
              <a:rPr lang="en-US" b="1" dirty="0"/>
              <a:t>Architecture</a:t>
            </a:r>
            <a:endParaRPr lang="en-IN" b="1" dirty="0"/>
          </a:p>
          <a:p>
            <a:r>
              <a:rPr lang="en-IN" dirty="0"/>
              <a:t>The LeNet-5 CNN architecture has seven layers. Three convolutional layers, two subsampling layers, and two fully linked layers make up the layer composition.</a:t>
            </a:r>
          </a:p>
        </p:txBody>
      </p:sp>
    </p:spTree>
    <p:extLst>
      <p:ext uri="{BB962C8B-B14F-4D97-AF65-F5344CB8AC3E}">
        <p14:creationId xmlns:p14="http://schemas.microsoft.com/office/powerpoint/2010/main" val="2909532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ctr" rtl="0">
              <a:lnSpc>
                <a:spcPct val="90000"/>
              </a:lnSpc>
              <a:spcBef>
                <a:spcPct val="0"/>
              </a:spcBef>
            </a:pPr>
            <a:r>
              <a:rPr lang="en-US" b="1" dirty="0" smtClean="0"/>
              <a:t>DEPLOY</a:t>
            </a:r>
            <a:r>
              <a:rPr lang="en-IN" sz="1200" dirty="0" smtClean="0"/>
              <a:t/>
            </a:r>
            <a:br>
              <a:rPr lang="en-IN" sz="1200" dirty="0" smtClean="0"/>
            </a:br>
            <a:endParaRPr lang="en-IN" dirty="0"/>
          </a:p>
        </p:txBody>
      </p:sp>
      <p:sp>
        <p:nvSpPr>
          <p:cNvPr id="3" name="Content Placeholder 2"/>
          <p:cNvSpPr>
            <a:spLocks noGrp="1"/>
          </p:cNvSpPr>
          <p:nvPr>
            <p:ph sz="quarter" idx="13"/>
          </p:nvPr>
        </p:nvSpPr>
        <p:spPr/>
        <p:txBody>
          <a:bodyPr>
            <a:normAutofit/>
          </a:bodyPr>
          <a:lstStyle/>
          <a:p>
            <a:r>
              <a:rPr lang="en-IN" b="1" dirty="0" smtClean="0"/>
              <a:t>Deploying </a:t>
            </a:r>
            <a:r>
              <a:rPr lang="en-IN" b="1" dirty="0"/>
              <a:t>the model in Django Framework and predicting output</a:t>
            </a:r>
            <a:endParaRPr lang="en-IN" sz="1600" dirty="0"/>
          </a:p>
          <a:p>
            <a:r>
              <a:rPr lang="en-IN" dirty="0"/>
              <a:t>In this module the trained deep learning model is converted into hierarchical data format file (.h5 file) which is then deployed in our django framework for providing better user interface and predicting the output whether the given material image is output</a:t>
            </a:r>
            <a:endParaRPr lang="en-IN" sz="1600" dirty="0"/>
          </a:p>
        </p:txBody>
      </p:sp>
    </p:spTree>
    <p:extLst>
      <p:ext uri="{BB962C8B-B14F-4D97-AF65-F5344CB8AC3E}">
        <p14:creationId xmlns:p14="http://schemas.microsoft.com/office/powerpoint/2010/main" val="166247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endParaRPr lang="en-IN" dirty="0"/>
          </a:p>
        </p:txBody>
      </p:sp>
      <p:pic>
        <p:nvPicPr>
          <p:cNvPr id="4" name="Content Placeholder 3"/>
          <p:cNvPicPr>
            <a:picLocks noGrp="1"/>
          </p:cNvPicPr>
          <p:nvPr>
            <p:ph sz="quarter" idx="13"/>
          </p:nvPr>
        </p:nvPicPr>
        <p:blipFill>
          <a:blip r:embed="rId2"/>
          <a:stretch>
            <a:fillRect/>
          </a:stretch>
        </p:blipFill>
        <p:spPr>
          <a:xfrm>
            <a:off x="776053" y="2366963"/>
            <a:ext cx="7591894" cy="3424237"/>
          </a:xfrm>
          <a:prstGeom prst="rect">
            <a:avLst/>
          </a:prstGeom>
        </p:spPr>
      </p:pic>
    </p:spTree>
    <p:extLst>
      <p:ext uri="{BB962C8B-B14F-4D97-AF65-F5344CB8AC3E}">
        <p14:creationId xmlns:p14="http://schemas.microsoft.com/office/powerpoint/2010/main" val="357797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33400" y="914400"/>
            <a:ext cx="8001000" cy="5517360"/>
          </a:xfrm>
        </p:spPr>
        <p:txBody>
          <a:bodyPr>
            <a:noAutofit/>
          </a:bodyPr>
          <a:lstStyle/>
          <a:p>
            <a:pPr marL="0" indent="0" algn="just">
              <a:buNone/>
            </a:pPr>
            <a:r>
              <a:rPr lang="en-US" sz="2000" b="1" dirty="0" smtClean="0">
                <a:solidFill>
                  <a:schemeClr val="tx1"/>
                </a:solidFill>
              </a:rPr>
              <a:t>Abstract:</a:t>
            </a:r>
          </a:p>
          <a:p>
            <a:pPr algn="just"/>
            <a:r>
              <a:rPr lang="en-IN" sz="1200" dirty="0">
                <a:latin typeface="+mj-lt"/>
              </a:rPr>
              <a:t>In modern sports, especially cricket, identifying high-potential players early is critical to developing winning teams and optimizing performance outcomes. Traditional scouting methods, which often rely on subjective judgment and manual observation, can be inconsistent and time-consuming. To address these limitations, this project introduces an intelligent talent scouting system designed to predict individual player performance using advanced machine learning and deep learning </a:t>
            </a:r>
            <a:r>
              <a:rPr lang="en-IN" sz="1200" dirty="0" err="1">
                <a:latin typeface="+mj-lt"/>
              </a:rPr>
              <a:t>techniques.The</a:t>
            </a:r>
            <a:r>
              <a:rPr lang="en-IN" sz="1200" dirty="0">
                <a:latin typeface="+mj-lt"/>
              </a:rPr>
              <a:t> system leverages a wide range of historical and statistical data, such as batting ,bowling records and player profiles. By </a:t>
            </a:r>
            <a:r>
              <a:rPr lang="en-IN" sz="1200" dirty="0" err="1">
                <a:latin typeface="+mj-lt"/>
              </a:rPr>
              <a:t>analyzing</a:t>
            </a:r>
            <a:r>
              <a:rPr lang="en-IN" sz="1200" dirty="0">
                <a:latin typeface="+mj-lt"/>
              </a:rPr>
              <a:t> these variables, the model generates predictive insights that help assess a player's future performance potential. This data-driven approach offers enhanced accuracy and consistency in player evaluation, supporting more informed selection and development </a:t>
            </a:r>
            <a:r>
              <a:rPr lang="en-IN" sz="1200" dirty="0" err="1">
                <a:latin typeface="+mj-lt"/>
              </a:rPr>
              <a:t>decisions.To</a:t>
            </a:r>
            <a:r>
              <a:rPr lang="en-IN" sz="1200" dirty="0">
                <a:latin typeface="+mj-lt"/>
              </a:rPr>
              <a:t> make the system accessible and practical for stakeholders like team selectors, coaches, and analysts, a web-based application has been developed using the </a:t>
            </a:r>
            <a:r>
              <a:rPr lang="en-IN" sz="1200" dirty="0" err="1">
                <a:latin typeface="+mj-lt"/>
              </a:rPr>
              <a:t>Django</a:t>
            </a:r>
            <a:r>
              <a:rPr lang="en-IN" sz="1200" dirty="0">
                <a:latin typeface="+mj-lt"/>
              </a:rPr>
              <a:t> framework. The application provides a clean and interactive interface where users can input or upload player data and receive performance predictions along with visual feedback. It also maintains a database of </a:t>
            </a:r>
            <a:r>
              <a:rPr lang="en-IN" sz="1200" dirty="0" err="1">
                <a:latin typeface="+mj-lt"/>
              </a:rPr>
              <a:t>analyzed</a:t>
            </a:r>
            <a:r>
              <a:rPr lang="en-IN" sz="1200" dirty="0">
                <a:latin typeface="+mj-lt"/>
              </a:rPr>
              <a:t> players, enabling historical tracking and comparison. By integrating artificial intelligence with sports analytics, it opens up new possibilities for strategic planning and long-term player development, ultimately contributing to the advancement of cricket management.</a:t>
            </a:r>
          </a:p>
          <a:p>
            <a:pPr algn="just"/>
            <a:r>
              <a:rPr lang="en-IN" sz="14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1524000" y="2366963"/>
            <a:ext cx="6400800" cy="3424237"/>
          </a:xfrm>
          <a:prstGeom prst="rect">
            <a:avLst/>
          </a:prstGeom>
        </p:spPr>
      </p:pic>
    </p:spTree>
    <p:extLst>
      <p:ext uri="{BB962C8B-B14F-4D97-AF65-F5344CB8AC3E}">
        <p14:creationId xmlns:p14="http://schemas.microsoft.com/office/powerpoint/2010/main" val="377919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1371600" y="2366963"/>
            <a:ext cx="5876711" cy="3424237"/>
          </a:xfrm>
          <a:prstGeom prst="rect">
            <a:avLst/>
          </a:prstGeom>
        </p:spPr>
      </p:pic>
    </p:spTree>
    <p:extLst>
      <p:ext uri="{BB962C8B-B14F-4D97-AF65-F5344CB8AC3E}">
        <p14:creationId xmlns:p14="http://schemas.microsoft.com/office/powerpoint/2010/main" val="275176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685800" y="2376012"/>
            <a:ext cx="7772400" cy="3406139"/>
          </a:xfrm>
          <a:prstGeom prst="rect">
            <a:avLst/>
          </a:prstGeom>
        </p:spPr>
      </p:pic>
    </p:spTree>
    <p:extLst>
      <p:ext uri="{BB962C8B-B14F-4D97-AF65-F5344CB8AC3E}">
        <p14:creationId xmlns:p14="http://schemas.microsoft.com/office/powerpoint/2010/main" val="1964382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685800" y="2381761"/>
            <a:ext cx="7772400" cy="3394641"/>
          </a:xfrm>
          <a:prstGeom prst="rect">
            <a:avLst/>
          </a:prstGeom>
        </p:spPr>
      </p:pic>
    </p:spTree>
    <p:extLst>
      <p:ext uri="{BB962C8B-B14F-4D97-AF65-F5344CB8AC3E}">
        <p14:creationId xmlns:p14="http://schemas.microsoft.com/office/powerpoint/2010/main" val="506162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685800" y="2390435"/>
            <a:ext cx="7772400" cy="3377292"/>
          </a:xfrm>
          <a:prstGeom prst="rect">
            <a:avLst/>
          </a:prstGeom>
        </p:spPr>
      </p:pic>
    </p:spTree>
    <p:extLst>
      <p:ext uri="{BB962C8B-B14F-4D97-AF65-F5344CB8AC3E}">
        <p14:creationId xmlns:p14="http://schemas.microsoft.com/office/powerpoint/2010/main" val="274011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863339" y="2366963"/>
            <a:ext cx="7417321" cy="3424237"/>
          </a:xfrm>
          <a:prstGeom prst="rect">
            <a:avLst/>
          </a:prstGeom>
        </p:spPr>
      </p:pic>
    </p:spTree>
    <p:extLst>
      <p:ext uri="{BB962C8B-B14F-4D97-AF65-F5344CB8AC3E}">
        <p14:creationId xmlns:p14="http://schemas.microsoft.com/office/powerpoint/2010/main" val="314596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723271" y="2366963"/>
            <a:ext cx="7697458" cy="3424237"/>
          </a:xfrm>
          <a:prstGeom prst="rect">
            <a:avLst/>
          </a:prstGeom>
        </p:spPr>
      </p:pic>
    </p:spTree>
    <p:extLst>
      <p:ext uri="{BB962C8B-B14F-4D97-AF65-F5344CB8AC3E}">
        <p14:creationId xmlns:p14="http://schemas.microsoft.com/office/powerpoint/2010/main" val="127641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746933" y="2366963"/>
            <a:ext cx="7650134" cy="3424237"/>
          </a:xfrm>
          <a:prstGeom prst="rect">
            <a:avLst/>
          </a:prstGeom>
        </p:spPr>
      </p:pic>
    </p:spTree>
    <p:extLst>
      <p:ext uri="{BB962C8B-B14F-4D97-AF65-F5344CB8AC3E}">
        <p14:creationId xmlns:p14="http://schemas.microsoft.com/office/powerpoint/2010/main" val="240825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685800" y="2541101"/>
            <a:ext cx="7772400" cy="3075961"/>
          </a:xfrm>
          <a:prstGeom prst="rect">
            <a:avLst/>
          </a:prstGeom>
        </p:spPr>
      </p:pic>
    </p:spTree>
    <p:extLst>
      <p:ext uri="{BB962C8B-B14F-4D97-AF65-F5344CB8AC3E}">
        <p14:creationId xmlns:p14="http://schemas.microsoft.com/office/powerpoint/2010/main" val="96052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OUTPUT SCREENSHOT:</a:t>
            </a:r>
            <a:r>
              <a:rPr lang="en-IN" dirty="0"/>
              <a:t/>
            </a:r>
            <a:br>
              <a:rPr lang="en-IN" dirty="0"/>
            </a:br>
            <a:endParaRPr lang="en-IN" dirty="0"/>
          </a:p>
        </p:txBody>
      </p:sp>
      <p:pic>
        <p:nvPicPr>
          <p:cNvPr id="4" name="Content Placeholder 3"/>
          <p:cNvPicPr>
            <a:picLocks noGrp="1"/>
          </p:cNvPicPr>
          <p:nvPr>
            <p:ph sz="quarter" idx="13"/>
          </p:nvPr>
        </p:nvPicPr>
        <p:blipFill>
          <a:blip r:embed="rId2"/>
          <a:stretch>
            <a:fillRect/>
          </a:stretch>
        </p:blipFill>
        <p:spPr>
          <a:xfrm>
            <a:off x="690239" y="2366963"/>
            <a:ext cx="7763521" cy="3424237"/>
          </a:xfrm>
          <a:prstGeom prst="rect">
            <a:avLst/>
          </a:prstGeom>
        </p:spPr>
      </p:pic>
    </p:spTree>
    <p:extLst>
      <p:ext uri="{BB962C8B-B14F-4D97-AF65-F5344CB8AC3E}">
        <p14:creationId xmlns:p14="http://schemas.microsoft.com/office/powerpoint/2010/main" val="40763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6798734" cy="1303867"/>
          </a:xfrm>
        </p:spPr>
        <p:txBody>
          <a:bodyPr>
            <a:noAutofit/>
          </a:bodyPr>
          <a:lstStyle/>
          <a:p>
            <a:pPr algn="ctr"/>
            <a:r>
              <a:rPr lang="en-US" sz="3200" dirty="0" smtClean="0">
                <a:solidFill>
                  <a:schemeClr val="tx1"/>
                </a:solidFill>
              </a:rPr>
              <a:t/>
            </a:r>
            <a:br>
              <a:rPr lang="en-US" sz="3200" dirty="0" smtClean="0">
                <a:solidFill>
                  <a:schemeClr val="tx1"/>
                </a:solidFill>
              </a:rPr>
            </a:br>
            <a:r>
              <a:rPr lang="en-US" sz="3200" dirty="0" smtClean="0">
                <a:solidFill>
                  <a:schemeClr val="tx1"/>
                </a:solidFill>
              </a:rPr>
              <a:t/>
            </a:r>
            <a:br>
              <a:rPr lang="en-US" sz="3200" dirty="0" smtClean="0">
                <a:solidFill>
                  <a:schemeClr val="tx1"/>
                </a:solidFill>
              </a:rPr>
            </a:br>
            <a:r>
              <a:rPr lang="en-IN" sz="3200" b="1" dirty="0" smtClean="0">
                <a:solidFill>
                  <a:schemeClr val="tx1"/>
                </a:solidFill>
              </a:rPr>
              <a:t>EXISTING </a:t>
            </a:r>
            <a:r>
              <a:rPr lang="en-IN" sz="3200" b="1" dirty="0">
                <a:solidFill>
                  <a:schemeClr val="tx1"/>
                </a:solidFill>
              </a:rPr>
              <a:t>SYSTEM</a:t>
            </a:r>
            <a:r>
              <a:rPr lang="en-US" sz="3200" dirty="0">
                <a:solidFill>
                  <a:schemeClr val="tx1"/>
                </a:solidFill>
              </a:rPr>
              <a:t/>
            </a:r>
            <a:br>
              <a:rPr lang="en-US" sz="3200" dirty="0">
                <a:solidFill>
                  <a:schemeClr val="tx1"/>
                </a:solidFill>
              </a:rPr>
            </a:br>
            <a:r>
              <a:rPr lang="en-US" sz="3200" dirty="0" smtClean="0">
                <a:solidFill>
                  <a:schemeClr val="tx1"/>
                </a:solidFill>
              </a:rPr>
              <a:t/>
            </a:r>
            <a:br>
              <a:rPr lang="en-US" sz="3200" dirty="0" smtClean="0">
                <a:solidFill>
                  <a:schemeClr val="tx1"/>
                </a:solidFill>
              </a:rPr>
            </a:br>
            <a:endParaRPr lang="en-US" sz="3200" dirty="0">
              <a:solidFill>
                <a:schemeClr val="tx1"/>
              </a:solidFill>
            </a:endParaRPr>
          </a:p>
        </p:txBody>
      </p:sp>
      <p:sp>
        <p:nvSpPr>
          <p:cNvPr id="3" name="Content Placeholder 2"/>
          <p:cNvSpPr>
            <a:spLocks noGrp="1"/>
          </p:cNvSpPr>
          <p:nvPr>
            <p:ph sz="quarter" idx="13"/>
          </p:nvPr>
        </p:nvSpPr>
        <p:spPr>
          <a:xfrm>
            <a:off x="656167" y="1143000"/>
            <a:ext cx="7772400" cy="4648200"/>
          </a:xfrm>
        </p:spPr>
        <p:txBody>
          <a:bodyPr>
            <a:noAutofit/>
          </a:bodyPr>
          <a:lstStyle/>
          <a:p>
            <a:pPr algn="just"/>
            <a:r>
              <a:rPr lang="en-IN" sz="1400" dirty="0">
                <a:latin typeface="+mj-lt"/>
              </a:rPr>
              <a:t>Data visualization has the power to revolutionize sports. For example, the rise of shot maps has changed basketball strategy by visually illustrating where “good/bad” shots are taken from. As a result, professional basketball teams today take shots from very different positions on the court than they did 20 years ago. Although the shot map has transformed many facets of the game, there is still much room for improvement to support richer and more complex analytical tasks. More specifically, we believe that the lack of sufficient interactivity to support various analytical queries and the inability to visually compare differences across situations are significant limitations of current shot maps. To address these limitations and showcase new possibilities, we designed and developed </a:t>
            </a:r>
            <a:r>
              <a:rPr lang="en-IN" sz="1400" dirty="0" err="1">
                <a:latin typeface="+mj-lt"/>
              </a:rPr>
              <a:t>HoopInSight</a:t>
            </a:r>
            <a:r>
              <a:rPr lang="en-IN" sz="1400" dirty="0">
                <a:latin typeface="+mj-lt"/>
              </a:rPr>
              <a:t>, an interactive visualization system that </a:t>
            </a:r>
            <a:r>
              <a:rPr lang="en-IN" sz="1400" dirty="0" err="1">
                <a:latin typeface="+mj-lt"/>
              </a:rPr>
              <a:t>centers</a:t>
            </a:r>
            <a:r>
              <a:rPr lang="en-IN" sz="1400" dirty="0">
                <a:latin typeface="+mj-lt"/>
              </a:rPr>
              <a:t> around a novel spatial comparison visual technique, enhancing the capabilities of shot maps in basketball analytics. This article presents the system, with a focus on our proposed visual technique and its accompanying interactions, all designed to promote comparison of two different scenarios. Furthermore, we provide reflections on and a discussion of relevant issues, including considerations for designing spatial comparison techniques, the scalability and transferability of this approach, and the benefits and pitfalls of designing as domain experts.</a:t>
            </a:r>
            <a:r>
              <a:rPr lang="en-IN" sz="1400" b="1" dirty="0">
                <a:latin typeface="+mj-lt"/>
              </a:rPr>
              <a:t> </a:t>
            </a:r>
            <a:endParaRPr lang="en-AU" sz="1400" dirty="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078" y="156423"/>
            <a:ext cx="7773338" cy="1596177"/>
          </a:xfrm>
        </p:spPr>
        <p:txBody>
          <a:bodyPr/>
          <a:lstStyle/>
          <a:p>
            <a:r>
              <a:rPr lang="en-US" dirty="0" smtClean="0"/>
              <a:t>Conclusion:</a:t>
            </a:r>
            <a:br>
              <a:rPr lang="en-US" dirty="0" smtClean="0"/>
            </a:br>
            <a:endParaRPr lang="en-IN" dirty="0"/>
          </a:p>
        </p:txBody>
      </p:sp>
      <p:sp>
        <p:nvSpPr>
          <p:cNvPr id="3" name="Content Placeholder 2"/>
          <p:cNvSpPr>
            <a:spLocks noGrp="1"/>
          </p:cNvSpPr>
          <p:nvPr>
            <p:ph sz="quarter" idx="13"/>
          </p:nvPr>
        </p:nvSpPr>
        <p:spPr>
          <a:xfrm>
            <a:off x="708078" y="1143000"/>
            <a:ext cx="7772870" cy="3424107"/>
          </a:xfrm>
        </p:spPr>
        <p:txBody>
          <a:bodyPr>
            <a:noAutofit/>
          </a:bodyPr>
          <a:lstStyle/>
          <a:p>
            <a:pPr algn="just"/>
            <a:endParaRPr lang="en-IN" sz="1400" dirty="0" smtClean="0">
              <a:latin typeface="+mj-lt"/>
            </a:endParaRPr>
          </a:p>
          <a:p>
            <a:pPr algn="just"/>
            <a:endParaRPr lang="en-IN" sz="1400" dirty="0">
              <a:latin typeface="+mj-lt"/>
            </a:endParaRPr>
          </a:p>
          <a:p>
            <a:pPr algn="just"/>
            <a:r>
              <a:rPr lang="en-IN" sz="1400" dirty="0" smtClean="0">
                <a:latin typeface="+mj-lt"/>
              </a:rPr>
              <a:t>In </a:t>
            </a:r>
            <a:r>
              <a:rPr lang="en-IN" sz="1400" dirty="0">
                <a:latin typeface="+mj-lt"/>
              </a:rPr>
              <a:t>conclusion, the application of deep learning architectures, particularly Convolutional Neural Networks (CNNs), for sports shot classification has demonstrated significant potential in enhancing the accuracy and efficiency of performance analysis in various sports. By leveraging the hierarchical feature extraction capabilities of CNNs, these models can effectively distinguish between different types of shots. The integration of advanced techniques, such as data augmentation and transfer learning, further improves model robustness and generalization across diverse environments and athlete styles. As the field continues to evolve, future research should focus on refining these models and exploring implementation possibilities, ultimately providing coaches and athletes with invaluable insights for performance enhancement and strategic decision-making.</a:t>
            </a:r>
            <a:endParaRPr lang="en-AU" sz="1400" dirty="0">
              <a:latin typeface="+mj-lt"/>
            </a:endParaRPr>
          </a:p>
          <a:p>
            <a:r>
              <a:rPr lang="en-IN" sz="1400" dirty="0"/>
              <a:t> </a:t>
            </a:r>
          </a:p>
        </p:txBody>
      </p:sp>
    </p:spTree>
    <p:extLst>
      <p:ext uri="{BB962C8B-B14F-4D97-AF65-F5344CB8AC3E}">
        <p14:creationId xmlns:p14="http://schemas.microsoft.com/office/powerpoint/2010/main" val="332437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IN" dirty="0"/>
          </a:p>
        </p:txBody>
      </p:sp>
      <p:sp>
        <p:nvSpPr>
          <p:cNvPr id="3" name="Content Placeholder 2"/>
          <p:cNvSpPr>
            <a:spLocks noGrp="1"/>
          </p:cNvSpPr>
          <p:nvPr>
            <p:ph sz="quarter" idx="13"/>
          </p:nvPr>
        </p:nvSpPr>
        <p:spPr>
          <a:xfrm>
            <a:off x="1172633" y="1676400"/>
            <a:ext cx="6798736" cy="3572932"/>
          </a:xfrm>
        </p:spPr>
        <p:txBody>
          <a:bodyPr>
            <a:noAutofit/>
          </a:bodyPr>
          <a:lstStyle/>
          <a:p>
            <a:r>
              <a:rPr lang="en-IN" sz="1200" dirty="0"/>
              <a:t>Future work in the domain of sport shot classification using deep learning approaches should aim to refine and expand the system's capabilities. Fine-grained classification, delving into subtleties within shot categories, could offer a more nuanced understanding of player techniques and styles. Exploring multi-modal fusion, incorporating audio or player biometrics, may contribute to a richer contextual analysis. Investigating transfer learning and domain adaptation methods could facilitate quicker adaptation to new sports, while real-time feedback mechanisms and continuous learning approaches would ensure the system remains dynamic and responsive. Additionally, the implementation of edge computing could reduce latency, making the model more versatile. Ethical considerations, such as privacy protection through techniques like federated learning, should be addressed. Collaborating with sports analytics platforms and expanding the dataset to include shots from emerging sports would further enhance the system's utility, fostering its continued relevance and applicability in diverse sports scenarios.</a:t>
            </a:r>
          </a:p>
          <a:p>
            <a:pPr marL="0" indent="0">
              <a:buNone/>
            </a:pPr>
            <a:r>
              <a:rPr lang="en-IN" sz="1200" dirty="0"/>
              <a:t> </a:t>
            </a:r>
          </a:p>
        </p:txBody>
      </p:sp>
    </p:spTree>
    <p:extLst>
      <p:ext uri="{BB962C8B-B14F-4D97-AF65-F5344CB8AC3E}">
        <p14:creationId xmlns:p14="http://schemas.microsoft.com/office/powerpoint/2010/main" val="269442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990600"/>
            <a:ext cx="7543800" cy="5105400"/>
          </a:xfrm>
        </p:spPr>
        <p:txBody>
          <a:bodyPr>
            <a:normAutofit fontScale="85000" lnSpcReduction="10000"/>
          </a:bodyPr>
          <a:lstStyle/>
          <a:p>
            <a:pPr algn="just"/>
            <a:endParaRPr lang="en-US" dirty="0" smtClean="0">
              <a:solidFill>
                <a:schemeClr val="tx1"/>
              </a:solidFill>
              <a:latin typeface="+mj-lt"/>
              <a:cs typeface="Times New Roman" pitchFamily="18" charset="0"/>
            </a:endParaRPr>
          </a:p>
          <a:p>
            <a:pPr marL="114300" indent="0">
              <a:buNone/>
            </a:pPr>
            <a:r>
              <a:rPr lang="en-IN" sz="2800" b="1" dirty="0" smtClean="0">
                <a:solidFill>
                  <a:schemeClr val="tx1"/>
                </a:solidFill>
                <a:latin typeface="+mj-lt"/>
              </a:rPr>
              <a:t>Drawbacks:</a:t>
            </a:r>
          </a:p>
          <a:p>
            <a:pPr marL="114300" indent="0">
              <a:buNone/>
            </a:pPr>
            <a:endParaRPr lang="en-US" b="1" dirty="0">
              <a:solidFill>
                <a:schemeClr val="tx1"/>
              </a:solidFill>
              <a:latin typeface="+mj-lt"/>
            </a:endParaRPr>
          </a:p>
          <a:p>
            <a:pPr lvl="0" algn="just"/>
            <a:r>
              <a:rPr lang="en-US" dirty="0">
                <a:latin typeface="+mj-lt"/>
              </a:rPr>
              <a:t>The current shot maps do not effectively support visual comparison across different scenarios, limiting their utility in detailed analysis.</a:t>
            </a:r>
            <a:endParaRPr lang="en-AU" dirty="0">
              <a:latin typeface="+mj-lt"/>
            </a:endParaRPr>
          </a:p>
          <a:p>
            <a:pPr lvl="0" algn="just"/>
            <a:r>
              <a:rPr lang="en-US" dirty="0">
                <a:latin typeface="+mj-lt"/>
              </a:rPr>
              <a:t>The existing system relies on relatively static visual techniques, which may not fully capture the dynamic aspects of basketball gameplay.</a:t>
            </a:r>
            <a:endParaRPr lang="en-AU" dirty="0">
              <a:latin typeface="+mj-lt"/>
            </a:endParaRPr>
          </a:p>
          <a:p>
            <a:pPr algn="just"/>
            <a:r>
              <a:rPr lang="en-US" dirty="0">
                <a:latin typeface="+mj-lt"/>
              </a:rPr>
              <a:t> </a:t>
            </a:r>
            <a:endParaRPr lang="en-AU" dirty="0">
              <a:latin typeface="+mj-lt"/>
            </a:endParaRPr>
          </a:p>
          <a:p>
            <a:pPr lvl="0" algn="just"/>
            <a:r>
              <a:rPr lang="en-US" dirty="0">
                <a:latin typeface="+mj-lt"/>
              </a:rPr>
              <a:t>The system's design may not be fully optimized for usability and accessibility by non-experts, potentially limiting its broader adoption and effectiveness.</a:t>
            </a:r>
            <a:endParaRPr lang="en-AU" dirty="0">
              <a:latin typeface="+mj-lt"/>
            </a:endParaRPr>
          </a:p>
          <a:p>
            <a:pPr marL="114300" indent="0" algn="just">
              <a:buNone/>
            </a:pPr>
            <a:r>
              <a:rPr lang="en-US" dirty="0" smtClean="0">
                <a:solidFill>
                  <a:schemeClr val="tx1"/>
                </a:solidFill>
                <a:latin typeface="+mj-lt"/>
                <a:cs typeface="Times New Roman" pitchFamily="18" charset="0"/>
              </a:rPr>
              <a:t> </a:t>
            </a:r>
            <a:endParaRPr lang="en-US" dirty="0">
              <a:solidFill>
                <a:schemeClr val="tx1"/>
              </a:solidFill>
              <a:latin typeface="+mj-lt"/>
              <a:cs typeface="Times New Roman" pitchFamily="18" charset="0"/>
            </a:endParaRPr>
          </a:p>
        </p:txBody>
      </p:sp>
    </p:spTree>
    <p:extLst>
      <p:ext uri="{BB962C8B-B14F-4D97-AF65-F5344CB8AC3E}">
        <p14:creationId xmlns:p14="http://schemas.microsoft.com/office/powerpoint/2010/main" val="236857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7620000" cy="381000"/>
          </a:xfrm>
        </p:spPr>
        <p:txBody>
          <a:bodyPr>
            <a:normAutofit fontScale="90000"/>
          </a:bodyPr>
          <a:lstStyle/>
          <a:p>
            <a:pPr algn="ctr"/>
            <a:r>
              <a:rPr lang="en-US" sz="2000" dirty="0" smtClean="0">
                <a:solidFill>
                  <a:schemeClr val="tx1"/>
                </a:solidFill>
              </a:rPr>
              <a:t/>
            </a:r>
            <a:br>
              <a:rPr lang="en-US" sz="2000" dirty="0" smtClean="0">
                <a:solidFill>
                  <a:schemeClr val="tx1"/>
                </a:solidFill>
              </a:rPr>
            </a:br>
            <a:r>
              <a:rPr lang="en-IN" sz="2400" b="1" dirty="0">
                <a:solidFill>
                  <a:schemeClr val="tx1"/>
                </a:solidFill>
              </a:rPr>
              <a:t>PROPOSED SYSTEM</a:t>
            </a:r>
            <a:r>
              <a:rPr lang="en-US" sz="2000" dirty="0">
                <a:solidFill>
                  <a:schemeClr val="tx1"/>
                </a:solidFill>
              </a:rPr>
              <a:t/>
            </a:r>
            <a:br>
              <a:rPr lang="en-US" sz="2000" dirty="0">
                <a:solidFill>
                  <a:schemeClr val="tx1"/>
                </a:solidFill>
              </a:rPr>
            </a:br>
            <a:endParaRPr lang="en-US" sz="2000" dirty="0">
              <a:solidFill>
                <a:schemeClr val="tx1"/>
              </a:solidFill>
            </a:endParaRPr>
          </a:p>
        </p:txBody>
      </p:sp>
      <p:sp>
        <p:nvSpPr>
          <p:cNvPr id="3" name="Content Placeholder 2"/>
          <p:cNvSpPr>
            <a:spLocks noGrp="1"/>
          </p:cNvSpPr>
          <p:nvPr>
            <p:ph sz="quarter" idx="13"/>
          </p:nvPr>
        </p:nvSpPr>
        <p:spPr>
          <a:xfrm>
            <a:off x="685330" y="1524000"/>
            <a:ext cx="7772870" cy="3424107"/>
          </a:xfrm>
        </p:spPr>
        <p:txBody>
          <a:bodyPr>
            <a:noAutofit/>
          </a:bodyPr>
          <a:lstStyle/>
          <a:p>
            <a:pPr algn="just"/>
            <a:r>
              <a:rPr lang="en-IN" sz="1100" dirty="0" smtClean="0"/>
              <a:t>The </a:t>
            </a:r>
            <a:r>
              <a:rPr lang="en-IN" sz="1100" dirty="0"/>
              <a:t>proposed system is an intelligent talent scouting platform designed to predict individual player performance in cricket by leveraging machine learning techniques. It focuses on transforming traditional scouting methods into a more objective, accurate, and efficient process. The system collects and </a:t>
            </a:r>
            <a:r>
              <a:rPr lang="en-IN" sz="1100" dirty="0" err="1"/>
              <a:t>analyzes</a:t>
            </a:r>
            <a:r>
              <a:rPr lang="en-IN" sz="1100" dirty="0"/>
              <a:t> various features such as batting and bowling statistics, fielding data, match conditions, and player profiles to assess a player’s potential. At the core of the system, the Random Forest algorithm is employed due to its high accuracy and ability to handle diverse and complex data effectively. This predictive model is integrated into a web application built using the </a:t>
            </a:r>
            <a:r>
              <a:rPr lang="en-IN" sz="1100" dirty="0" err="1"/>
              <a:t>Django</a:t>
            </a:r>
            <a:r>
              <a:rPr lang="en-IN" sz="1100" dirty="0"/>
              <a:t> framework, allowing users to input or upload player data, view prediction outcomes, and access insightful performance reports through a user-friendly interface. The platform also includes a backend database to manage player records and historical predictions, enabling selectors, analysts, and coaches to monitor talent progression and make data-driven decisions with greater confidence.</a:t>
            </a:r>
          </a:p>
        </p:txBody>
      </p:sp>
    </p:spTree>
    <p:extLst>
      <p:ext uri="{BB962C8B-B14F-4D97-AF65-F5344CB8AC3E}">
        <p14:creationId xmlns:p14="http://schemas.microsoft.com/office/powerpoint/2010/main" val="174482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990600"/>
            <a:ext cx="7772400" cy="4648200"/>
          </a:xfrm>
        </p:spPr>
        <p:txBody>
          <a:bodyPr>
            <a:normAutofit fontScale="77500" lnSpcReduction="20000"/>
          </a:bodyPr>
          <a:lstStyle/>
          <a:p>
            <a:pPr marL="0" indent="0" algn="just">
              <a:buNone/>
            </a:pPr>
            <a:endParaRPr lang="en-US" b="1" dirty="0" smtClean="0">
              <a:solidFill>
                <a:schemeClr val="tx1"/>
              </a:solidFill>
              <a:latin typeface="+mj-lt"/>
            </a:endParaRPr>
          </a:p>
          <a:p>
            <a:pPr marL="0" indent="0" algn="just">
              <a:buNone/>
            </a:pPr>
            <a:endParaRPr lang="en-US" b="1" dirty="0" smtClean="0">
              <a:solidFill>
                <a:schemeClr val="tx1"/>
              </a:solidFill>
              <a:latin typeface="+mj-lt"/>
            </a:endParaRPr>
          </a:p>
          <a:p>
            <a:pPr marL="0" indent="0" algn="just">
              <a:buNone/>
            </a:pPr>
            <a:r>
              <a:rPr lang="en-IN" sz="2800" b="1" dirty="0">
                <a:solidFill>
                  <a:schemeClr val="tx1"/>
                </a:solidFill>
                <a:latin typeface="+mj-lt"/>
              </a:rPr>
              <a:t>Advantages</a:t>
            </a:r>
            <a:r>
              <a:rPr lang="en-IN" sz="2800" b="1" dirty="0" smtClean="0">
                <a:solidFill>
                  <a:schemeClr val="tx1"/>
                </a:solidFill>
                <a:latin typeface="+mj-lt"/>
              </a:rPr>
              <a:t>:</a:t>
            </a:r>
          </a:p>
          <a:p>
            <a:pPr marL="0" indent="0" algn="just">
              <a:buNone/>
            </a:pPr>
            <a:endParaRPr lang="en-IN" b="1" dirty="0" smtClean="0">
              <a:solidFill>
                <a:schemeClr val="tx1"/>
              </a:solidFill>
              <a:latin typeface="+mj-lt"/>
            </a:endParaRPr>
          </a:p>
          <a:p>
            <a:pPr lvl="0" algn="just"/>
            <a:r>
              <a:rPr lang="en-US" dirty="0">
                <a:latin typeface="+mj-lt"/>
              </a:rPr>
              <a:t>We build a different kind of sport shot recognition &amp; different sports activities.  </a:t>
            </a:r>
            <a:endParaRPr lang="en-AU" dirty="0">
              <a:latin typeface="+mj-lt"/>
            </a:endParaRPr>
          </a:p>
          <a:p>
            <a:pPr lvl="0" algn="just"/>
            <a:r>
              <a:rPr lang="en-US" dirty="0">
                <a:latin typeface="+mj-lt"/>
              </a:rPr>
              <a:t>We build a production level application for deployment purpose.</a:t>
            </a:r>
            <a:endParaRPr lang="en-AU" dirty="0">
              <a:latin typeface="+mj-lt"/>
            </a:endParaRPr>
          </a:p>
          <a:p>
            <a:pPr lvl="0" algn="just"/>
            <a:r>
              <a:rPr lang="en-US" dirty="0">
                <a:latin typeface="+mj-lt"/>
              </a:rPr>
              <a:t>We build a manual architecture for training purpose.</a:t>
            </a:r>
            <a:endParaRPr lang="en-AU" dirty="0">
              <a:latin typeface="+mj-lt"/>
            </a:endParaRPr>
          </a:p>
          <a:p>
            <a:pPr lvl="0" algn="just"/>
            <a:r>
              <a:rPr lang="en-US" dirty="0">
                <a:latin typeface="+mj-lt"/>
              </a:rPr>
              <a:t>We recommend a proper training for each sport shots.</a:t>
            </a:r>
            <a:endParaRPr lang="en-AU" dirty="0">
              <a:latin typeface="+mj-lt"/>
            </a:endParaRPr>
          </a:p>
          <a:p>
            <a:pPr lvl="0" algn="just"/>
            <a:r>
              <a:rPr lang="en-US" dirty="0">
                <a:latin typeface="+mj-lt"/>
              </a:rPr>
              <a:t>Employs rigorous performance evaluation metrics such as accuracy, precision, recall, F1-score, and confusion matrices, ensuring high reliability and validity of the results.</a:t>
            </a:r>
            <a:endParaRPr lang="en-AU" dirty="0">
              <a:latin typeface="+mj-lt"/>
            </a:endParaRPr>
          </a:p>
        </p:txBody>
      </p:sp>
    </p:spTree>
    <p:extLst>
      <p:ext uri="{BB962C8B-B14F-4D97-AF65-F5344CB8AC3E}">
        <p14:creationId xmlns:p14="http://schemas.microsoft.com/office/powerpoint/2010/main" val="186526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IN" dirty="0"/>
          </a:p>
        </p:txBody>
      </p:sp>
      <p:sp>
        <p:nvSpPr>
          <p:cNvPr id="3" name="Content Placeholder 2"/>
          <p:cNvSpPr>
            <a:spLocks noGrp="1"/>
          </p:cNvSpPr>
          <p:nvPr>
            <p:ph sz="quarter" idx="13"/>
          </p:nvPr>
        </p:nvSpPr>
        <p:spPr/>
        <p:txBody>
          <a:bodyPr/>
          <a:lstStyle/>
          <a:p>
            <a:r>
              <a:rPr lang="en-IN" dirty="0"/>
              <a:t>Develop deep learning models for accurate real-time classification of various sports shots, ensuring adaptability across sports and robustness to environmental factors.</a:t>
            </a:r>
          </a:p>
        </p:txBody>
      </p:sp>
    </p:spTree>
    <p:extLst>
      <p:ext uri="{BB962C8B-B14F-4D97-AF65-F5344CB8AC3E}">
        <p14:creationId xmlns:p14="http://schemas.microsoft.com/office/powerpoint/2010/main" val="268609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IN" dirty="0"/>
          </a:p>
        </p:txBody>
      </p:sp>
      <p:sp>
        <p:nvSpPr>
          <p:cNvPr id="3" name="Content Placeholder 2"/>
          <p:cNvSpPr>
            <a:spLocks noGrp="1"/>
          </p:cNvSpPr>
          <p:nvPr>
            <p:ph sz="quarter" idx="13"/>
          </p:nvPr>
        </p:nvSpPr>
        <p:spPr/>
        <p:txBody>
          <a:bodyPr/>
          <a:lstStyle/>
          <a:p>
            <a:r>
              <a:rPr lang="en-IN" dirty="0"/>
              <a:t>Includes diverse dataset collection, </a:t>
            </a:r>
            <a:r>
              <a:rPr lang="en-IN" dirty="0" err="1"/>
              <a:t>preprocessing</a:t>
            </a:r>
            <a:r>
              <a:rPr lang="en-IN" dirty="0"/>
              <a:t>, model selection, real-time implementation, and thorough testing for deployment in sports analysis, live broadcasting, and coaching applications.</a:t>
            </a:r>
          </a:p>
        </p:txBody>
      </p:sp>
    </p:spTree>
    <p:extLst>
      <p:ext uri="{BB962C8B-B14F-4D97-AF65-F5344CB8AC3E}">
        <p14:creationId xmlns:p14="http://schemas.microsoft.com/office/powerpoint/2010/main" val="270710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532463"/>
          </a:xfrm>
        </p:spPr>
        <p:txBody>
          <a:bodyPr>
            <a:normAutofit fontScale="90000"/>
          </a:bodyPr>
          <a:lstStyle/>
          <a:p>
            <a:r>
              <a:rPr lang="en-US" dirty="0" smtClean="0"/>
              <a:t>System Architecture</a:t>
            </a:r>
            <a:endParaRPr lang="en-IN" dirty="0"/>
          </a:p>
        </p:txBody>
      </p:sp>
      <p:pic>
        <p:nvPicPr>
          <p:cNvPr id="5" name="Picture 4"/>
          <p:cNvPicPr/>
          <p:nvPr/>
        </p:nvPicPr>
        <p:blipFill>
          <a:blip r:embed="rId2"/>
          <a:stretch>
            <a:fillRect/>
          </a:stretch>
        </p:blipFill>
        <p:spPr>
          <a:xfrm>
            <a:off x="1524000" y="2286000"/>
            <a:ext cx="5731510" cy="3663315"/>
          </a:xfrm>
          <a:prstGeom prst="rect">
            <a:avLst/>
          </a:prstGeom>
        </p:spPr>
      </p:pic>
    </p:spTree>
    <p:extLst>
      <p:ext uri="{BB962C8B-B14F-4D97-AF65-F5344CB8AC3E}">
        <p14:creationId xmlns:p14="http://schemas.microsoft.com/office/powerpoint/2010/main" val="35578320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675</TotalTime>
  <Words>1891</Words>
  <Application>Microsoft Office PowerPoint</Application>
  <PresentationFormat>On-screen Show (4:3)</PresentationFormat>
  <Paragraphs>107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Times New Roman</vt:lpstr>
      <vt:lpstr>Droplet</vt:lpstr>
      <vt:lpstr>INTELLIGENT TALENT SCOUTING MODEL FOR PREDICTING INDIVIDUAL PLAYER PERFORMANCE IN CRICKET USING MACHINE LEARNING AND DJANGO FRAMEWORK</vt:lpstr>
      <vt:lpstr>PowerPoint Presentation</vt:lpstr>
      <vt:lpstr>  EXISTING SYSTEM  </vt:lpstr>
      <vt:lpstr>PowerPoint Presentation</vt:lpstr>
      <vt:lpstr> PROPOSED SYSTEM </vt:lpstr>
      <vt:lpstr>PowerPoint Presentation</vt:lpstr>
      <vt:lpstr>Objectives:</vt:lpstr>
      <vt:lpstr>Scope:</vt:lpstr>
      <vt:lpstr>System Architecture</vt:lpstr>
      <vt:lpstr>Usecase Diagram:</vt:lpstr>
      <vt:lpstr>Class Diagram:</vt:lpstr>
      <vt:lpstr>Sequence Diagram:</vt:lpstr>
      <vt:lpstr>Environment Requirement:</vt:lpstr>
      <vt:lpstr>List Of Modules:</vt:lpstr>
      <vt:lpstr>VGG:</vt:lpstr>
      <vt:lpstr>ALEXNET:   </vt:lpstr>
      <vt:lpstr>LENET: </vt:lpstr>
      <vt:lpstr>DEPLOY </vt:lpstr>
      <vt:lpstr>OUTPUT SCREENSHOT:</vt:lpstr>
      <vt:lpstr>OUTPUT SCREENSHOT: </vt:lpstr>
      <vt:lpstr>OUTPUT SCREENSHOT: </vt:lpstr>
      <vt:lpstr>OUTPUT SCREENSHOT: </vt:lpstr>
      <vt:lpstr>OUTPUT SCREENSHOT: </vt:lpstr>
      <vt:lpstr>OUTPUT SCREENSHOT: </vt:lpstr>
      <vt:lpstr>OUTPUT SCREENSHOT: </vt:lpstr>
      <vt:lpstr>OUTPUT SCREENSHOT: </vt:lpstr>
      <vt:lpstr>OUTPUT SCREENSHOT: </vt:lpstr>
      <vt:lpstr>OUTPUT SCREENSHOT: </vt:lpstr>
      <vt:lpstr>OUTPUT SCREENSHOT: </vt:lpstr>
      <vt:lpstr>Conclusion: </vt:lpstr>
      <vt:lpstr>Future work:</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sonumreddy</dc:creator>
  <cp:lastModifiedBy>SPIRO24</cp:lastModifiedBy>
  <cp:revision>180</cp:revision>
  <dcterms:created xsi:type="dcterms:W3CDTF">2018-08-12T16:11:07Z</dcterms:created>
  <dcterms:modified xsi:type="dcterms:W3CDTF">2025-05-13T11:09:41Z</dcterms:modified>
</cp:coreProperties>
</file>